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Spline Sans"/>
      <p:bold r:id="rId13"/>
    </p:embeddedFont>
    <p:embeddedFont>
      <p:font typeface="Barlow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hdBQ31K0GSS1VytrqFoBcOyJy4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SplineSans-bold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Barlow-bold.fntdata"/><Relationship Id="rId14" Type="http://schemas.openxmlformats.org/officeDocument/2006/relationships/font" Target="fonts/Barlow-regular.fntdata"/><Relationship Id="rId17" Type="http://schemas.openxmlformats.org/officeDocument/2006/relationships/font" Target="fonts/Barlow-boldItalic.fntdata"/><Relationship Id="rId16" Type="http://schemas.openxmlformats.org/officeDocument/2006/relationships/font" Target="fonts/Barlow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23.png"/><Relationship Id="rId5" Type="http://schemas.openxmlformats.org/officeDocument/2006/relationships/image" Target="../media/image15.png"/><Relationship Id="rId6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Relationship Id="rId4" Type="http://schemas.openxmlformats.org/officeDocument/2006/relationships/image" Target="../media/image16.png"/><Relationship Id="rId5" Type="http://schemas.openxmlformats.org/officeDocument/2006/relationships/image" Target="../media/image29.png"/><Relationship Id="rId6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6350437" y="1167765"/>
            <a:ext cx="7415927" cy="28389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10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5950"/>
              <a:buFont typeface="Spline Sans"/>
              <a:buNone/>
            </a:pPr>
            <a:r>
              <a:rPr b="1" i="0" lang="en-US" sz="59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Introducción a Rust para desarrollo de sistemas</a:t>
            </a:r>
            <a:endParaRPr b="0" i="0" sz="5950" u="none" cap="none" strike="noStrike"/>
          </a:p>
        </p:txBody>
      </p:sp>
      <p:sp>
        <p:nvSpPr>
          <p:cNvPr id="50" name="Google Shape;50;p1"/>
          <p:cNvSpPr/>
          <p:nvPr/>
        </p:nvSpPr>
        <p:spPr>
          <a:xfrm>
            <a:off x="6350437" y="4376976"/>
            <a:ext cx="7415927" cy="1975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Rust es un lenguaje de programación de sistemas moderno, eficiente y seguro que se ha vuelto cada vez más popular en el desarrollo de aplicaciones de alto rendimiento y sistemas operativos. En esta sección, exploraremos los fundamentos de Rust y cómo puede ser utilizado en el desarrollo de sistemas.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"/>
          <p:cNvSpPr/>
          <p:nvPr/>
        </p:nvSpPr>
        <p:spPr>
          <a:xfrm>
            <a:off x="864037" y="2069782"/>
            <a:ext cx="5874901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300"/>
              <a:buFont typeface="Spline Sans"/>
              <a:buNone/>
            </a:pPr>
            <a:r>
              <a:rPr b="1" i="0" lang="en-US" sz="4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Sintaxis básica de Rust</a:t>
            </a:r>
            <a:endParaRPr b="0" i="0" sz="4300" u="none" cap="none" strike="noStrike"/>
          </a:p>
        </p:txBody>
      </p:sp>
      <p:sp>
        <p:nvSpPr>
          <p:cNvPr id="57" name="Google Shape;57;p2"/>
          <p:cNvSpPr/>
          <p:nvPr/>
        </p:nvSpPr>
        <p:spPr>
          <a:xfrm>
            <a:off x="864037" y="3372683"/>
            <a:ext cx="3174087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Declaración de variables</a:t>
            </a:r>
            <a:endParaRPr b="0" i="0" sz="2150" u="none" cap="none" strike="noStrike"/>
          </a:p>
        </p:txBody>
      </p:sp>
      <p:sp>
        <p:nvSpPr>
          <p:cNvPr id="58" name="Google Shape;58;p2"/>
          <p:cNvSpPr/>
          <p:nvPr/>
        </p:nvSpPr>
        <p:spPr>
          <a:xfrm>
            <a:off x="864037" y="3962400"/>
            <a:ext cx="3898821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Rust utiliza la palabra clave "let" para declarar variables, con un sistema de inferencia de tipos fuerte.</a:t>
            </a:r>
            <a:endParaRPr b="0" i="0" sz="1900" u="none" cap="none" strike="noStrike"/>
          </a:p>
        </p:txBody>
      </p:sp>
      <p:sp>
        <p:nvSpPr>
          <p:cNvPr id="59" name="Google Shape;59;p2"/>
          <p:cNvSpPr/>
          <p:nvPr/>
        </p:nvSpPr>
        <p:spPr>
          <a:xfrm>
            <a:off x="5372695" y="3372683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Tipos de datos</a:t>
            </a:r>
            <a:endParaRPr b="0" i="0" sz="2150" u="none" cap="none" strike="noStrike"/>
          </a:p>
        </p:txBody>
      </p:sp>
      <p:sp>
        <p:nvSpPr>
          <p:cNvPr id="60" name="Google Shape;60;p2"/>
          <p:cNvSpPr/>
          <p:nvPr/>
        </p:nvSpPr>
        <p:spPr>
          <a:xfrm>
            <a:off x="5372695" y="3962400"/>
            <a:ext cx="3898821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Rust ofrece una amplia gama de tipos de datos, incluyendo enteros, flotantes, booleanos y cadenas de texto.</a:t>
            </a:r>
            <a:endParaRPr b="0" i="0" sz="1900" u="none" cap="none" strike="noStrike"/>
          </a:p>
        </p:txBody>
      </p:sp>
      <p:sp>
        <p:nvSpPr>
          <p:cNvPr id="61" name="Google Shape;61;p2"/>
          <p:cNvSpPr/>
          <p:nvPr/>
        </p:nvSpPr>
        <p:spPr>
          <a:xfrm>
            <a:off x="9881354" y="3372683"/>
            <a:ext cx="2863334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150"/>
              <a:buFont typeface="Spline Sans"/>
              <a:buNone/>
            </a:pPr>
            <a:r>
              <a:rPr b="1" i="0" lang="en-US" sz="21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Estructuras de control</a:t>
            </a:r>
            <a:endParaRPr b="0" i="0" sz="2150" u="none" cap="none" strike="noStrike"/>
          </a:p>
        </p:txBody>
      </p:sp>
      <p:sp>
        <p:nvSpPr>
          <p:cNvPr id="62" name="Google Shape;62;p2"/>
          <p:cNvSpPr/>
          <p:nvPr/>
        </p:nvSpPr>
        <p:spPr>
          <a:xfrm>
            <a:off x="9881354" y="3962400"/>
            <a:ext cx="3898821" cy="1975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Rust cuenta con estructuras de control como if-else, bucles for y while, y match para realizar operaciones condicionales y de repetición.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8" name="Google Shape;6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3"/>
          <p:cNvSpPr/>
          <p:nvPr/>
        </p:nvSpPr>
        <p:spPr>
          <a:xfrm>
            <a:off x="6328648" y="664131"/>
            <a:ext cx="7459504" cy="1337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200"/>
              <a:buFont typeface="Spline Sans"/>
              <a:buNone/>
            </a:pPr>
            <a:r>
              <a:rPr b="1" i="0" lang="en-US" sz="42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Conceptos de seguridad de memoria en Rust</a:t>
            </a:r>
            <a:endParaRPr b="0" i="0" sz="4200" u="none" cap="none" strike="noStrike"/>
          </a:p>
        </p:txBody>
      </p:sp>
      <p:sp>
        <p:nvSpPr>
          <p:cNvPr id="70" name="Google Shape;70;p3"/>
          <p:cNvSpPr/>
          <p:nvPr/>
        </p:nvSpPr>
        <p:spPr>
          <a:xfrm>
            <a:off x="6328648" y="2632710"/>
            <a:ext cx="541377" cy="541377"/>
          </a:xfrm>
          <a:prstGeom prst="roundRect">
            <a:avLst>
              <a:gd fmla="val 66677" name="adj"/>
            </a:avLst>
          </a:prstGeom>
          <a:solidFill>
            <a:srgbClr val="0A081B"/>
          </a:solidFill>
          <a:ln cap="flat" cmpd="sng" w="22850">
            <a:solidFill>
              <a:srgbClr val="16FFB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6529864" y="2742962"/>
            <a:ext cx="138827" cy="320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500"/>
              <a:buFont typeface="Spline Sans"/>
              <a:buNone/>
            </a:pPr>
            <a:r>
              <a:rPr b="1" i="0" lang="en-US" sz="25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1</a:t>
            </a:r>
            <a:endParaRPr b="0" i="0" sz="2500" u="none" cap="none" strike="noStrike"/>
          </a:p>
        </p:txBody>
      </p:sp>
      <p:sp>
        <p:nvSpPr>
          <p:cNvPr id="72" name="Google Shape;72;p3"/>
          <p:cNvSpPr/>
          <p:nvPr/>
        </p:nvSpPr>
        <p:spPr>
          <a:xfrm>
            <a:off x="7110651" y="2632710"/>
            <a:ext cx="2673787" cy="3342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100"/>
              <a:buFont typeface="Spline Sans"/>
              <a:buNone/>
            </a:pPr>
            <a:r>
              <a:rPr b="1" i="0" lang="en-US" sz="21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Propiedad</a:t>
            </a:r>
            <a:endParaRPr b="0" i="0" sz="2100" u="none" cap="none" strike="noStrike"/>
          </a:p>
        </p:txBody>
      </p:sp>
      <p:sp>
        <p:nvSpPr>
          <p:cNvPr id="73" name="Google Shape;73;p3"/>
          <p:cNvSpPr/>
          <p:nvPr/>
        </p:nvSpPr>
        <p:spPr>
          <a:xfrm>
            <a:off x="7110651" y="3111222"/>
            <a:ext cx="2827496" cy="19246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50"/>
              <a:buFont typeface="Barlow"/>
              <a:buNone/>
            </a:pPr>
            <a:r>
              <a:rPr b="0" i="0" lang="en-US" sz="18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Rust utiliza un sistema de propiedad para garantizar la seguridad de la memoria, donde cada valor tiene un único dueño.</a:t>
            </a:r>
            <a:endParaRPr b="0" i="0" sz="1850" u="none" cap="none" strike="noStrike"/>
          </a:p>
        </p:txBody>
      </p:sp>
      <p:sp>
        <p:nvSpPr>
          <p:cNvPr id="74" name="Google Shape;74;p3"/>
          <p:cNvSpPr/>
          <p:nvPr/>
        </p:nvSpPr>
        <p:spPr>
          <a:xfrm>
            <a:off x="10178772" y="2632710"/>
            <a:ext cx="541377" cy="541377"/>
          </a:xfrm>
          <a:prstGeom prst="roundRect">
            <a:avLst>
              <a:gd fmla="val 66677" name="adj"/>
            </a:avLst>
          </a:prstGeom>
          <a:solidFill>
            <a:srgbClr val="0A081B"/>
          </a:solidFill>
          <a:ln cap="flat" cmpd="sng" w="22850">
            <a:solidFill>
              <a:srgbClr val="29DD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"/>
          <p:cNvSpPr/>
          <p:nvPr/>
        </p:nvSpPr>
        <p:spPr>
          <a:xfrm>
            <a:off x="10360223" y="2742962"/>
            <a:ext cx="178356" cy="320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500"/>
              <a:buFont typeface="Spline Sans"/>
              <a:buNone/>
            </a:pPr>
            <a:r>
              <a:rPr b="1" i="0" lang="en-US" sz="25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2</a:t>
            </a:r>
            <a:endParaRPr b="0" i="0" sz="2500" u="none" cap="none" strike="noStrike"/>
          </a:p>
        </p:txBody>
      </p:sp>
      <p:sp>
        <p:nvSpPr>
          <p:cNvPr id="76" name="Google Shape;76;p3"/>
          <p:cNvSpPr/>
          <p:nvPr/>
        </p:nvSpPr>
        <p:spPr>
          <a:xfrm>
            <a:off x="10960775" y="2632710"/>
            <a:ext cx="2673787" cy="3342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100"/>
              <a:buFont typeface="Spline Sans"/>
              <a:buNone/>
            </a:pPr>
            <a:r>
              <a:rPr b="1" i="0" lang="en-US" sz="21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Toma de prestado</a:t>
            </a:r>
            <a:endParaRPr b="0" i="0" sz="2100" u="none" cap="none" strike="noStrike"/>
          </a:p>
        </p:txBody>
      </p:sp>
      <p:sp>
        <p:nvSpPr>
          <p:cNvPr id="77" name="Google Shape;77;p3"/>
          <p:cNvSpPr/>
          <p:nvPr/>
        </p:nvSpPr>
        <p:spPr>
          <a:xfrm>
            <a:off x="10960775" y="3111222"/>
            <a:ext cx="2827496" cy="2694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50"/>
              <a:buFont typeface="Barlow"/>
              <a:buNone/>
            </a:pPr>
            <a:r>
              <a:rPr b="0" i="0" lang="en-US" sz="18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Rust permite tomar prestados valores de manera segura sin modificar la propiedad, evitando problemas comunes como los de acceso concurrente.</a:t>
            </a:r>
            <a:endParaRPr b="0" i="0" sz="1850" u="none" cap="none" strike="noStrike"/>
          </a:p>
        </p:txBody>
      </p:sp>
      <p:sp>
        <p:nvSpPr>
          <p:cNvPr id="78" name="Google Shape;78;p3"/>
          <p:cNvSpPr/>
          <p:nvPr/>
        </p:nvSpPr>
        <p:spPr>
          <a:xfrm>
            <a:off x="6328648" y="6316980"/>
            <a:ext cx="541377" cy="541377"/>
          </a:xfrm>
          <a:prstGeom prst="roundRect">
            <a:avLst>
              <a:gd fmla="val 66677" name="adj"/>
            </a:avLst>
          </a:prstGeom>
          <a:solidFill>
            <a:srgbClr val="0A081B"/>
          </a:solidFill>
          <a:ln cap="flat" cmpd="sng" w="22850">
            <a:solidFill>
              <a:srgbClr val="37A7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6505337" y="6427232"/>
            <a:ext cx="187881" cy="320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500"/>
              <a:buFont typeface="Spline Sans"/>
              <a:buNone/>
            </a:pPr>
            <a:r>
              <a:rPr b="1" i="0" lang="en-US" sz="25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3</a:t>
            </a:r>
            <a:endParaRPr b="0" i="0" sz="2500" u="none" cap="none" strike="noStrike"/>
          </a:p>
        </p:txBody>
      </p:sp>
      <p:sp>
        <p:nvSpPr>
          <p:cNvPr id="80" name="Google Shape;80;p3"/>
          <p:cNvSpPr/>
          <p:nvPr/>
        </p:nvSpPr>
        <p:spPr>
          <a:xfrm>
            <a:off x="7110651" y="6316980"/>
            <a:ext cx="2673787" cy="3342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100"/>
              <a:buFont typeface="Spline Sans"/>
              <a:buNone/>
            </a:pPr>
            <a:r>
              <a:rPr b="1" i="0" lang="en-US" sz="21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Punteros</a:t>
            </a:r>
            <a:endParaRPr b="0" i="0" sz="2100" u="none" cap="none" strike="noStrike"/>
          </a:p>
        </p:txBody>
      </p:sp>
      <p:sp>
        <p:nvSpPr>
          <p:cNvPr id="81" name="Google Shape;81;p3"/>
          <p:cNvSpPr/>
          <p:nvPr/>
        </p:nvSpPr>
        <p:spPr>
          <a:xfrm>
            <a:off x="7110651" y="6795492"/>
            <a:ext cx="6677501" cy="769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50"/>
              <a:buFont typeface="Barlow"/>
              <a:buNone/>
            </a:pPr>
            <a:r>
              <a:rPr b="0" i="0" lang="en-US" sz="18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Rust ofrece punteros inteligentes, como Box y Rc, para administrar la memoria de manera segura y eficiente.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7" name="Google Shape;8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37732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4"/>
          <p:cNvSpPr/>
          <p:nvPr/>
        </p:nvSpPr>
        <p:spPr>
          <a:xfrm>
            <a:off x="665678" y="3054310"/>
            <a:ext cx="4264104" cy="52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57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3300"/>
              <a:buFont typeface="Spline Sans"/>
              <a:buNone/>
            </a:pPr>
            <a:r>
              <a:rPr b="1" i="0" lang="en-US" sz="3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Concurrencia en Rust</a:t>
            </a:r>
            <a:endParaRPr b="0" i="0" sz="3300" u="none" cap="none" strike="noStrike"/>
          </a:p>
        </p:txBody>
      </p:sp>
      <p:sp>
        <p:nvSpPr>
          <p:cNvPr id="89" name="Google Shape;89;p4"/>
          <p:cNvSpPr/>
          <p:nvPr/>
        </p:nvSpPr>
        <p:spPr>
          <a:xfrm>
            <a:off x="665678" y="5710238"/>
            <a:ext cx="13299043" cy="22860"/>
          </a:xfrm>
          <a:prstGeom prst="roundRect">
            <a:avLst>
              <a:gd fmla="val 1247996" name="adj"/>
            </a:avLst>
          </a:prstGeom>
          <a:solidFill>
            <a:srgbClr val="FFFFFF">
              <a:alpha val="2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"/>
          <p:cNvSpPr/>
          <p:nvPr/>
        </p:nvSpPr>
        <p:spPr>
          <a:xfrm>
            <a:off x="3931444" y="5044559"/>
            <a:ext cx="22860" cy="665678"/>
          </a:xfrm>
          <a:prstGeom prst="roundRect">
            <a:avLst>
              <a:gd fmla="val 1247996" name="adj"/>
            </a:avLst>
          </a:prstGeom>
          <a:solidFill>
            <a:srgbClr val="16FF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"/>
          <p:cNvSpPr/>
          <p:nvPr/>
        </p:nvSpPr>
        <p:spPr>
          <a:xfrm>
            <a:off x="3728918" y="5496282"/>
            <a:ext cx="427911" cy="427911"/>
          </a:xfrm>
          <a:prstGeom prst="roundRect">
            <a:avLst>
              <a:gd fmla="val 66671" name="adj"/>
            </a:avLst>
          </a:prstGeom>
          <a:solidFill>
            <a:srgbClr val="0A081B"/>
          </a:solidFill>
          <a:ln cap="flat" cmpd="sng" w="22850">
            <a:solidFill>
              <a:srgbClr val="16FFB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4"/>
          <p:cNvSpPr/>
          <p:nvPr/>
        </p:nvSpPr>
        <p:spPr>
          <a:xfrm>
            <a:off x="3887986" y="5583436"/>
            <a:ext cx="109657" cy="253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1</a:t>
            </a:r>
            <a:endParaRPr b="0" i="0" sz="1950" u="none" cap="none" strike="noStrike"/>
          </a:p>
        </p:txBody>
      </p:sp>
      <p:sp>
        <p:nvSpPr>
          <p:cNvPr id="93" name="Google Shape;93;p4"/>
          <p:cNvSpPr/>
          <p:nvPr/>
        </p:nvSpPr>
        <p:spPr>
          <a:xfrm>
            <a:off x="2886194" y="3867864"/>
            <a:ext cx="2113240" cy="264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50"/>
              <a:buFont typeface="Spline Sans"/>
              <a:buNone/>
            </a:pPr>
            <a:r>
              <a:rPr b="1" i="0" lang="en-US" sz="16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Threads</a:t>
            </a:r>
            <a:endParaRPr b="0" i="0" sz="1650" u="none" cap="none" strike="noStrike"/>
          </a:p>
        </p:txBody>
      </p:sp>
      <p:sp>
        <p:nvSpPr>
          <p:cNvPr id="94" name="Google Shape;94;p4"/>
          <p:cNvSpPr/>
          <p:nvPr/>
        </p:nvSpPr>
        <p:spPr>
          <a:xfrm>
            <a:off x="855821" y="4246007"/>
            <a:ext cx="6174105" cy="6084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450"/>
              <a:buFont typeface="Barlow"/>
              <a:buNone/>
            </a:pPr>
            <a:r>
              <a:rPr b="0" i="0" lang="en-US" sz="14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Rust proporciona un modelo de concurrencia basado en hilos (threads) que permiten la ejecución simultánea de tareas.</a:t>
            </a:r>
            <a:endParaRPr b="0" i="0" sz="1450" u="none" cap="none" strike="noStrike"/>
          </a:p>
        </p:txBody>
      </p:sp>
      <p:sp>
        <p:nvSpPr>
          <p:cNvPr id="95" name="Google Shape;95;p4"/>
          <p:cNvSpPr/>
          <p:nvPr/>
        </p:nvSpPr>
        <p:spPr>
          <a:xfrm>
            <a:off x="7303651" y="5710238"/>
            <a:ext cx="22860" cy="665678"/>
          </a:xfrm>
          <a:prstGeom prst="roundRect">
            <a:avLst>
              <a:gd fmla="val 1247996" name="adj"/>
            </a:avLst>
          </a:prstGeom>
          <a:solidFill>
            <a:srgbClr val="29DD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4"/>
          <p:cNvSpPr/>
          <p:nvPr/>
        </p:nvSpPr>
        <p:spPr>
          <a:xfrm>
            <a:off x="7101126" y="5496282"/>
            <a:ext cx="427911" cy="427911"/>
          </a:xfrm>
          <a:prstGeom prst="roundRect">
            <a:avLst>
              <a:gd fmla="val 66671" name="adj"/>
            </a:avLst>
          </a:prstGeom>
          <a:solidFill>
            <a:srgbClr val="0A081B"/>
          </a:solidFill>
          <a:ln cap="flat" cmpd="sng" w="22850">
            <a:solidFill>
              <a:srgbClr val="29DD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"/>
          <p:cNvSpPr/>
          <p:nvPr/>
        </p:nvSpPr>
        <p:spPr>
          <a:xfrm>
            <a:off x="7244596" y="5583436"/>
            <a:ext cx="140970" cy="253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2</a:t>
            </a:r>
            <a:endParaRPr b="0" i="0" sz="1950" u="none" cap="none" strike="noStrike"/>
          </a:p>
        </p:txBody>
      </p:sp>
      <p:sp>
        <p:nvSpPr>
          <p:cNvPr id="98" name="Google Shape;98;p4"/>
          <p:cNvSpPr/>
          <p:nvPr/>
        </p:nvSpPr>
        <p:spPr>
          <a:xfrm>
            <a:off x="6258520" y="6566059"/>
            <a:ext cx="2113240" cy="264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50"/>
              <a:buFont typeface="Spline Sans"/>
              <a:buNone/>
            </a:pPr>
            <a:r>
              <a:rPr b="1" i="0" lang="en-US" sz="16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Comunicación</a:t>
            </a:r>
            <a:endParaRPr b="0" i="0" sz="1650" u="none" cap="none" strike="noStrike"/>
          </a:p>
        </p:txBody>
      </p:sp>
      <p:sp>
        <p:nvSpPr>
          <p:cNvPr id="99" name="Google Shape;99;p4"/>
          <p:cNvSpPr/>
          <p:nvPr/>
        </p:nvSpPr>
        <p:spPr>
          <a:xfrm>
            <a:off x="4228028" y="6944201"/>
            <a:ext cx="6174224" cy="6084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450"/>
              <a:buFont typeface="Barlow"/>
              <a:buNone/>
            </a:pPr>
            <a:r>
              <a:rPr b="0" i="0" lang="en-US" sz="14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Los hilos en Rust se comunican a través de canales (channels) y estructuras de sincronización como mutexes y semáforos.</a:t>
            </a:r>
            <a:endParaRPr b="0" i="0" sz="1450" u="none" cap="none" strike="noStrike"/>
          </a:p>
        </p:txBody>
      </p:sp>
      <p:sp>
        <p:nvSpPr>
          <p:cNvPr id="100" name="Google Shape;100;p4"/>
          <p:cNvSpPr/>
          <p:nvPr/>
        </p:nvSpPr>
        <p:spPr>
          <a:xfrm>
            <a:off x="10675977" y="5044559"/>
            <a:ext cx="22860" cy="665678"/>
          </a:xfrm>
          <a:prstGeom prst="roundRect">
            <a:avLst>
              <a:gd fmla="val 1247996" name="adj"/>
            </a:avLst>
          </a:prstGeom>
          <a:solidFill>
            <a:srgbClr val="37A7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"/>
          <p:cNvSpPr/>
          <p:nvPr/>
        </p:nvSpPr>
        <p:spPr>
          <a:xfrm>
            <a:off x="10473452" y="5496282"/>
            <a:ext cx="427911" cy="427911"/>
          </a:xfrm>
          <a:prstGeom prst="roundRect">
            <a:avLst>
              <a:gd fmla="val 66671" name="adj"/>
            </a:avLst>
          </a:prstGeom>
          <a:solidFill>
            <a:srgbClr val="0A081B"/>
          </a:solidFill>
          <a:ln cap="flat" cmpd="sng" w="22850">
            <a:solidFill>
              <a:srgbClr val="37A7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"/>
          <p:cNvSpPr/>
          <p:nvPr/>
        </p:nvSpPr>
        <p:spPr>
          <a:xfrm>
            <a:off x="10613112" y="5583436"/>
            <a:ext cx="148471" cy="253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3</a:t>
            </a:r>
            <a:endParaRPr b="0" i="0" sz="1950" u="none" cap="none" strike="noStrike"/>
          </a:p>
        </p:txBody>
      </p:sp>
      <p:sp>
        <p:nvSpPr>
          <p:cNvPr id="103" name="Google Shape;103;p4"/>
          <p:cNvSpPr/>
          <p:nvPr/>
        </p:nvSpPr>
        <p:spPr>
          <a:xfrm>
            <a:off x="9630847" y="3867864"/>
            <a:ext cx="2113240" cy="264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50"/>
              <a:buFont typeface="Spline Sans"/>
              <a:buNone/>
            </a:pPr>
            <a:r>
              <a:rPr b="1" i="0" lang="en-US" sz="16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Paralelismo</a:t>
            </a:r>
            <a:endParaRPr b="0" i="0" sz="1650" u="none" cap="none" strike="noStrike"/>
          </a:p>
        </p:txBody>
      </p:sp>
      <p:sp>
        <p:nvSpPr>
          <p:cNvPr id="104" name="Google Shape;104;p4"/>
          <p:cNvSpPr/>
          <p:nvPr/>
        </p:nvSpPr>
        <p:spPr>
          <a:xfrm>
            <a:off x="7600355" y="4246007"/>
            <a:ext cx="6174224" cy="6084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450"/>
              <a:buFont typeface="Barlow"/>
              <a:buNone/>
            </a:pPr>
            <a:r>
              <a:rPr b="0" i="0" lang="en-US" sz="14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Rust también ofrece herramientas para el paralelismo de datos, como iteradores paralelos, para aprovechar al máximo los recursos del sistema.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0" name="Google Shape;11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5"/>
          <p:cNvSpPr/>
          <p:nvPr/>
        </p:nvSpPr>
        <p:spPr>
          <a:xfrm>
            <a:off x="6277213" y="631388"/>
            <a:ext cx="7562374" cy="1255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50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3950"/>
              <a:buFont typeface="Spline Sans"/>
              <a:buNone/>
            </a:pPr>
            <a:r>
              <a:rPr b="1" i="0" lang="en-US" sz="39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Desarrollo de módulos del kernel en Rust</a:t>
            </a:r>
            <a:endParaRPr b="0" i="0" sz="3950" u="none" cap="none" strike="noStrike"/>
          </a:p>
        </p:txBody>
      </p:sp>
      <p:sp>
        <p:nvSpPr>
          <p:cNvPr id="112" name="Google Shape;112;p5"/>
          <p:cNvSpPr/>
          <p:nvPr/>
        </p:nvSpPr>
        <p:spPr>
          <a:xfrm>
            <a:off x="6277213" y="2225397"/>
            <a:ext cx="3668316" cy="3477101"/>
          </a:xfrm>
          <a:prstGeom prst="roundRect">
            <a:avLst>
              <a:gd fmla="val 9748" name="adj"/>
            </a:avLst>
          </a:prstGeom>
          <a:solidFill>
            <a:srgbClr val="0A081B"/>
          </a:solidFill>
          <a:ln cap="flat" cmpd="sng" w="22850">
            <a:solidFill>
              <a:srgbClr val="16FFB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/>
          <p:nvPr/>
        </p:nvSpPr>
        <p:spPr>
          <a:xfrm>
            <a:off x="6525935" y="2474119"/>
            <a:ext cx="2510671" cy="3138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Seguridad</a:t>
            </a:r>
            <a:endParaRPr b="0" i="0" sz="1950" u="none" cap="none" strike="noStrike"/>
          </a:p>
        </p:txBody>
      </p:sp>
      <p:sp>
        <p:nvSpPr>
          <p:cNvPr id="114" name="Google Shape;114;p5"/>
          <p:cNvSpPr/>
          <p:nvPr/>
        </p:nvSpPr>
        <p:spPr>
          <a:xfrm>
            <a:off x="6525935" y="2923461"/>
            <a:ext cx="3170872" cy="25303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Barlow"/>
              <a:buNone/>
            </a:pPr>
            <a:r>
              <a:rPr b="0" i="0" lang="en-US" sz="17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Rust se destaca por su capacidad para desarrollar módulos del kernel de manera segura, evitando problemas comunes como desbordamientos de búfer y condiciones de carrera.</a:t>
            </a:r>
            <a:endParaRPr b="0" i="0" sz="1750" u="none" cap="none" strike="noStrike"/>
          </a:p>
        </p:txBody>
      </p:sp>
      <p:sp>
        <p:nvSpPr>
          <p:cNvPr id="115" name="Google Shape;115;p5"/>
          <p:cNvSpPr/>
          <p:nvPr/>
        </p:nvSpPr>
        <p:spPr>
          <a:xfrm>
            <a:off x="10171390" y="2225397"/>
            <a:ext cx="3668316" cy="3477101"/>
          </a:xfrm>
          <a:prstGeom prst="roundRect">
            <a:avLst>
              <a:gd fmla="val 9748" name="adj"/>
            </a:avLst>
          </a:prstGeom>
          <a:solidFill>
            <a:srgbClr val="0A081B"/>
          </a:solidFill>
          <a:ln cap="flat" cmpd="sng" w="22850">
            <a:solidFill>
              <a:srgbClr val="29DD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5"/>
          <p:cNvSpPr/>
          <p:nvPr/>
        </p:nvSpPr>
        <p:spPr>
          <a:xfrm>
            <a:off x="10420112" y="2474119"/>
            <a:ext cx="2510671" cy="3138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Rendimiento</a:t>
            </a:r>
            <a:endParaRPr b="0" i="0" sz="1950" u="none" cap="none" strike="noStrike"/>
          </a:p>
        </p:txBody>
      </p:sp>
      <p:sp>
        <p:nvSpPr>
          <p:cNvPr id="117" name="Google Shape;117;p5"/>
          <p:cNvSpPr/>
          <p:nvPr/>
        </p:nvSpPr>
        <p:spPr>
          <a:xfrm>
            <a:off x="10420112" y="2923461"/>
            <a:ext cx="3170872" cy="1445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Barlow"/>
              <a:buNone/>
            </a:pPr>
            <a:r>
              <a:rPr b="0" i="0" lang="en-US" sz="17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Gracias a su diseño de bajo nivel y eficiencia, Rust permite crear módulos del kernel de alto rendimiento y baja latencia.</a:t>
            </a:r>
            <a:endParaRPr b="0" i="0" sz="1750" u="none" cap="none" strike="noStrike"/>
          </a:p>
        </p:txBody>
      </p:sp>
      <p:sp>
        <p:nvSpPr>
          <p:cNvPr id="118" name="Google Shape;118;p5"/>
          <p:cNvSpPr/>
          <p:nvPr/>
        </p:nvSpPr>
        <p:spPr>
          <a:xfrm>
            <a:off x="6277213" y="5928360"/>
            <a:ext cx="7562374" cy="1669732"/>
          </a:xfrm>
          <a:prstGeom prst="roundRect">
            <a:avLst>
              <a:gd fmla="val 20300" name="adj"/>
            </a:avLst>
          </a:prstGeom>
          <a:solidFill>
            <a:srgbClr val="0A081B"/>
          </a:solidFill>
          <a:ln cap="flat" cmpd="sng" w="22850">
            <a:solidFill>
              <a:srgbClr val="37A7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"/>
          <p:cNvSpPr/>
          <p:nvPr/>
        </p:nvSpPr>
        <p:spPr>
          <a:xfrm>
            <a:off x="6525935" y="6177082"/>
            <a:ext cx="2510671" cy="3138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50"/>
              <a:buFont typeface="Spline Sans"/>
              <a:buNone/>
            </a:pPr>
            <a:r>
              <a:rPr b="1" i="0" lang="en-US" sz="195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Mantenibilidad</a:t>
            </a:r>
            <a:endParaRPr b="0" i="0" sz="1950" u="none" cap="none" strike="noStrike"/>
          </a:p>
        </p:txBody>
      </p:sp>
      <p:sp>
        <p:nvSpPr>
          <p:cNvPr id="120" name="Google Shape;120;p5"/>
          <p:cNvSpPr/>
          <p:nvPr/>
        </p:nvSpPr>
        <p:spPr>
          <a:xfrm>
            <a:off x="6525935" y="6626423"/>
            <a:ext cx="7064931" cy="722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50"/>
              <a:buFont typeface="Barlow"/>
              <a:buNone/>
            </a:pPr>
            <a:r>
              <a:rPr b="0" i="0" lang="en-US" sz="175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La expresividad y seguridad de Rust facilitan el mantenimiento y la evolución de los módulos del kernel a lo largo del tiempo.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6" name="Google Shape;12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6"/>
          <p:cNvSpPr/>
          <p:nvPr/>
        </p:nvSpPr>
        <p:spPr>
          <a:xfrm>
            <a:off x="6174581" y="541972"/>
            <a:ext cx="5693212" cy="5461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3400"/>
              <a:buFont typeface="Spline Sans"/>
              <a:buNone/>
            </a:pPr>
            <a:r>
              <a:rPr b="1" i="0" lang="en-US" sz="34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Introducción a System Calls</a:t>
            </a:r>
            <a:endParaRPr b="0" i="0" sz="3400" u="none" cap="none" strike="noStrike"/>
          </a:p>
        </p:txBody>
      </p:sp>
      <p:pic>
        <p:nvPicPr>
          <p:cNvPr descr="preencoded.png" id="128" name="Google Shape;12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74581" y="1383030"/>
            <a:ext cx="491490" cy="49149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6"/>
          <p:cNvSpPr/>
          <p:nvPr/>
        </p:nvSpPr>
        <p:spPr>
          <a:xfrm>
            <a:off x="6174581" y="2071092"/>
            <a:ext cx="2184797" cy="273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00"/>
              <a:buFont typeface="Spline Sans"/>
              <a:buNone/>
            </a:pPr>
            <a:r>
              <a:rPr b="1" i="0" lang="en-US" sz="17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Archivos</a:t>
            </a:r>
            <a:endParaRPr b="0" i="0" sz="1700" u="none" cap="none" strike="noStrike"/>
          </a:p>
        </p:txBody>
      </p:sp>
      <p:sp>
        <p:nvSpPr>
          <p:cNvPr id="130" name="Google Shape;130;p6"/>
          <p:cNvSpPr/>
          <p:nvPr/>
        </p:nvSpPr>
        <p:spPr>
          <a:xfrm>
            <a:off x="6174581" y="2461974"/>
            <a:ext cx="7767637" cy="6293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500"/>
              <a:buFont typeface="Barlow"/>
              <a:buNone/>
            </a:pPr>
            <a:r>
              <a:rPr b="0" i="0" lang="en-US" sz="15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Las system calls permiten a los programas en espacio de usuario interactuar con el sistema de archivos del kernel.</a:t>
            </a:r>
            <a:endParaRPr b="0" i="0" sz="1500" u="none" cap="none" strike="noStrike"/>
          </a:p>
        </p:txBody>
      </p:sp>
      <p:pic>
        <p:nvPicPr>
          <p:cNvPr descr="preencoded.png" id="131" name="Google Shape;131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74581" y="3681174"/>
            <a:ext cx="491490" cy="49149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6"/>
          <p:cNvSpPr/>
          <p:nvPr/>
        </p:nvSpPr>
        <p:spPr>
          <a:xfrm>
            <a:off x="6174581" y="4369237"/>
            <a:ext cx="2184797" cy="273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00"/>
              <a:buFont typeface="Spline Sans"/>
              <a:buNone/>
            </a:pPr>
            <a:r>
              <a:rPr b="1" i="0" lang="en-US" sz="17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Procesos</a:t>
            </a:r>
            <a:endParaRPr b="0" i="0" sz="1700" u="none" cap="none" strike="noStrike"/>
          </a:p>
        </p:txBody>
      </p:sp>
      <p:sp>
        <p:nvSpPr>
          <p:cNvPr id="133" name="Google Shape;133;p6"/>
          <p:cNvSpPr/>
          <p:nvPr/>
        </p:nvSpPr>
        <p:spPr>
          <a:xfrm>
            <a:off x="6174581" y="4760119"/>
            <a:ext cx="7767637" cy="6293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500"/>
              <a:buFont typeface="Barlow"/>
              <a:buNone/>
            </a:pPr>
            <a:r>
              <a:rPr b="0" i="0" lang="en-US" sz="15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través de las system calls, los programas pueden crear, gestionar y controlar procesos en el kernel.</a:t>
            </a:r>
            <a:endParaRPr b="0" i="0" sz="1500" u="none" cap="none" strike="noStrike"/>
          </a:p>
        </p:txBody>
      </p:sp>
      <p:pic>
        <p:nvPicPr>
          <p:cNvPr descr="preencoded.png" id="134" name="Google Shape;134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74581" y="5979319"/>
            <a:ext cx="491490" cy="49149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6"/>
          <p:cNvSpPr/>
          <p:nvPr/>
        </p:nvSpPr>
        <p:spPr>
          <a:xfrm>
            <a:off x="6174581" y="6667381"/>
            <a:ext cx="2184797" cy="273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700"/>
              <a:buFont typeface="Spline Sans"/>
              <a:buNone/>
            </a:pPr>
            <a:r>
              <a:rPr b="1" i="0" lang="en-US" sz="17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Memoria</a:t>
            </a:r>
            <a:endParaRPr b="0" i="0" sz="1700" u="none" cap="none" strike="noStrike"/>
          </a:p>
        </p:txBody>
      </p:sp>
      <p:sp>
        <p:nvSpPr>
          <p:cNvPr id="136" name="Google Shape;136;p6"/>
          <p:cNvSpPr/>
          <p:nvPr/>
        </p:nvSpPr>
        <p:spPr>
          <a:xfrm>
            <a:off x="6174581" y="7058263"/>
            <a:ext cx="7767637" cy="6293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500"/>
              <a:buFont typeface="Barlow"/>
              <a:buNone/>
            </a:pPr>
            <a:r>
              <a:rPr b="0" i="0" lang="en-US" sz="15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Las system calls proporcionan mecanismos para asignar, liberar y administrar memoria en el espacio de kernel.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2" name="Google Shape;14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932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7"/>
          <p:cNvSpPr/>
          <p:nvPr/>
        </p:nvSpPr>
        <p:spPr>
          <a:xfrm>
            <a:off x="810101" y="3529727"/>
            <a:ext cx="6723102" cy="6429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050"/>
              <a:buFont typeface="Spline Sans"/>
              <a:buNone/>
            </a:pPr>
            <a:r>
              <a:rPr b="1" i="0" lang="en-US" sz="405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Process Control Block (PCB)</a:t>
            </a:r>
            <a:endParaRPr b="0" i="0" sz="4050" u="none" cap="none" strike="noStrike"/>
          </a:p>
        </p:txBody>
      </p:sp>
      <p:pic>
        <p:nvPicPr>
          <p:cNvPr descr="preencoded.png" id="144" name="Google Shape;14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0101" y="4519851"/>
            <a:ext cx="4336733" cy="92583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7"/>
          <p:cNvSpPr/>
          <p:nvPr/>
        </p:nvSpPr>
        <p:spPr>
          <a:xfrm>
            <a:off x="1041559" y="5792867"/>
            <a:ext cx="2571750" cy="3214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000"/>
              <a:buFont typeface="Spline Sans"/>
              <a:buNone/>
            </a:pPr>
            <a:r>
              <a:rPr b="1" i="0" lang="en-US" sz="20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Identificación</a:t>
            </a:r>
            <a:endParaRPr b="0" i="0" sz="2000" u="none" cap="none" strike="noStrike"/>
          </a:p>
        </p:txBody>
      </p:sp>
      <p:sp>
        <p:nvSpPr>
          <p:cNvPr id="146" name="Google Shape;146;p7"/>
          <p:cNvSpPr/>
          <p:nvPr/>
        </p:nvSpPr>
        <p:spPr>
          <a:xfrm>
            <a:off x="1041559" y="6253163"/>
            <a:ext cx="3873818" cy="11108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00"/>
              <a:buFont typeface="Barlow"/>
              <a:buNone/>
            </a:pPr>
            <a:r>
              <a:rPr b="0" i="0" lang="en-US" sz="18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PCB contiene un identificador único para cada proceso en el sistema operativo.</a:t>
            </a:r>
            <a:endParaRPr b="0" i="0" sz="1800" u="none" cap="none" strike="noStrike"/>
          </a:p>
        </p:txBody>
      </p:sp>
      <p:pic>
        <p:nvPicPr>
          <p:cNvPr descr="preencoded.png" id="147" name="Google Shape;147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46834" y="4519851"/>
            <a:ext cx="4336733" cy="92583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7"/>
          <p:cNvSpPr/>
          <p:nvPr/>
        </p:nvSpPr>
        <p:spPr>
          <a:xfrm>
            <a:off x="5378291" y="5792867"/>
            <a:ext cx="2571750" cy="3214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000"/>
              <a:buFont typeface="Spline Sans"/>
              <a:buNone/>
            </a:pPr>
            <a:r>
              <a:rPr b="1" i="0" lang="en-US" sz="20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Estado</a:t>
            </a:r>
            <a:endParaRPr b="0" i="0" sz="2000" u="none" cap="none" strike="noStrike"/>
          </a:p>
        </p:txBody>
      </p:sp>
      <p:sp>
        <p:nvSpPr>
          <p:cNvPr id="149" name="Google Shape;149;p7"/>
          <p:cNvSpPr/>
          <p:nvPr/>
        </p:nvSpPr>
        <p:spPr>
          <a:xfrm>
            <a:off x="5378291" y="6253163"/>
            <a:ext cx="3873818" cy="11108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00"/>
              <a:buFont typeface="Barlow"/>
              <a:buNone/>
            </a:pPr>
            <a:r>
              <a:rPr b="0" i="0" lang="en-US" sz="18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PCB almacena el estado actual del proceso, como listo, en ejecución o bloqueado.</a:t>
            </a:r>
            <a:endParaRPr b="0" i="0" sz="1800" u="none" cap="none" strike="noStrike"/>
          </a:p>
        </p:txBody>
      </p:sp>
      <p:pic>
        <p:nvPicPr>
          <p:cNvPr descr="preencoded.png" id="150" name="Google Shape;150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83566" y="4519851"/>
            <a:ext cx="4336733" cy="92583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7"/>
          <p:cNvSpPr/>
          <p:nvPr/>
        </p:nvSpPr>
        <p:spPr>
          <a:xfrm>
            <a:off x="9715024" y="5792867"/>
            <a:ext cx="2571750" cy="3214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2000"/>
              <a:buFont typeface="Spline Sans"/>
              <a:buNone/>
            </a:pPr>
            <a:r>
              <a:rPr b="1" i="0" lang="en-US" sz="2000" u="none" cap="none" strike="noStrike">
                <a:solidFill>
                  <a:srgbClr val="E0E4E6"/>
                </a:solidFill>
                <a:latin typeface="Spline Sans"/>
                <a:ea typeface="Spline Sans"/>
                <a:cs typeface="Spline Sans"/>
                <a:sym typeface="Spline Sans"/>
              </a:rPr>
              <a:t>Recursos</a:t>
            </a:r>
            <a:endParaRPr b="0" i="0" sz="2000" u="none" cap="none" strike="noStrike"/>
          </a:p>
        </p:txBody>
      </p:sp>
      <p:sp>
        <p:nvSpPr>
          <p:cNvPr id="152" name="Google Shape;152;p7"/>
          <p:cNvSpPr/>
          <p:nvPr/>
        </p:nvSpPr>
        <p:spPr>
          <a:xfrm>
            <a:off x="9715024" y="6253163"/>
            <a:ext cx="3873818" cy="11108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800"/>
              <a:buFont typeface="Barlow"/>
              <a:buNone/>
            </a:pPr>
            <a:r>
              <a:rPr b="0" i="0" lang="en-US" sz="18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PCB guarda información sobre los recursos asignados al proceso, como memoria y archivos abiertos.</a:t>
            </a:r>
            <a:endParaRPr b="0" i="0" sz="18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8" name="Google Shape;15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8"/>
          <p:cNvSpPr/>
          <p:nvPr/>
        </p:nvSpPr>
        <p:spPr>
          <a:xfrm>
            <a:off x="864037" y="2058710"/>
            <a:ext cx="7415927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4300"/>
              <a:buFont typeface="Spline Sans"/>
              <a:buNone/>
            </a:pPr>
            <a:r>
              <a:rPr b="1" i="0" lang="en-US" sz="4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Conclusión y próximos pasos</a:t>
            </a:r>
            <a:endParaRPr b="0" i="0" sz="4300" u="none" cap="none" strike="noStrike"/>
          </a:p>
        </p:txBody>
      </p:sp>
      <p:sp>
        <p:nvSpPr>
          <p:cNvPr id="160" name="Google Shape;160;p8"/>
          <p:cNvSpPr/>
          <p:nvPr/>
        </p:nvSpPr>
        <p:spPr>
          <a:xfrm>
            <a:off x="864037" y="3800594"/>
            <a:ext cx="7415927" cy="2370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900"/>
              <a:buFont typeface="Barlow"/>
              <a:buNone/>
            </a:pPr>
            <a:r>
              <a:rPr b="0" i="0" lang="en-US" sz="19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En este recorrido, hemos explorado los fundamentos de Rust y su aplicación en el desarrollo de sistemas. Rust ofrece una alternativa segura y eficiente al C y C++ para construir aplicaciones de alto rendimiento y sistemas operativos. A partir de aquí, puedes profundizar en temas como la programación de dispositivos, la seguridad cibernética y el desarrollo de herramientas de sistemas.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2024-11-04T04:25:33Z</dcterms:created>
  <dc:creator>PptxGenJS</dc:creator>
</cp:coreProperties>
</file>